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6D125-4D26-4DA2-B41D-BB2A4DD59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F4420F-5928-4D64-A568-A1E64B6B0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812380-58E7-44CC-9B0B-45F3156D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C6674E-DB33-4167-84E7-BABB4F0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67D8B4-6D62-47B0-9A05-189FC2C27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63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B15E3-B527-4A38-9D0A-26FD1A471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D2F225-125E-4B28-8ACE-B05D17B9E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48B0E1-8D06-45DF-897D-5322CD70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9192B4-4F91-4E04-AB6D-89DDBDD0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54A3B0-BCED-47B3-8148-F6036619D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29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6CA0E-3C6E-4730-857D-E0B6A556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F4B217-F471-46FE-85F2-8A94647CB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AD0F80-097B-4705-9D89-39F31D29F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FD0F53-A1C5-421A-83DE-54B42136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6CE20B-5747-4416-A7FD-B34A73B26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6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DC1B5-2B68-404B-9158-4B49B766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138478-D7F4-4FA5-AF07-372FA53DB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6F6BDD-7D50-401B-AFD1-F0AD7DAF5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82459A1-D785-4F54-8462-8D9E08DBC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95C6FB-DA6C-4203-9CA0-E42DB23A1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0DE0C9-F386-427C-82C8-F5B42FEA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41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C01D8B-4AE0-4283-A504-E2B07E4E1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B73816-D5C1-4A34-BD96-459AF6770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4FC819-6A40-44E1-8C3B-DEAC35350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8208BD-B909-44A6-94C6-C1F97666D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B6B615-C940-4F4E-B1E1-8BAB21EAF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274D9B2-2887-4CE9-8A08-DC863063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84F0B60-E328-4BF6-8F60-676DFC95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14F9AF3-F71A-414A-B4E7-EE976313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71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2EB3F-E6DE-4758-B394-E646644A3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DC1C4C4-C198-4F49-A429-DE70E112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9E6A41-0BA7-4D87-BF8F-AF249C461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42BA006-6ADA-4A18-8048-004079E6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77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838246C-97C9-4B95-9DDE-AB8BB97A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EB16456-8511-4F06-887B-6996C7AD2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99FDCCC-918C-4FB0-8C41-6D1FB14F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42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8B836-DDB0-42AC-9284-83E81E59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301233-0487-45E3-B548-8465FAABF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C741FA-F6DC-4112-809A-AB5DF63D3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26B635-92BB-4C48-911B-92E86A493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C14683-D7CA-4540-A9A6-29A3C27CB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D5FAF7-9D87-4384-958D-59E30A4AC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408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1FAE3-9C00-4132-93FB-2FA64467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241181F-EFD7-4FAE-8516-C6C9F32A79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B20D2E7-3418-431C-8EC8-7FF9F387D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502E23-61C4-40EE-9257-79EA2B34A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D2580C-EEF7-4AFF-BC82-87728391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450E11-E504-444C-886C-F80189A8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778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39C1C-7D92-4197-9D59-24086E08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544897-7B86-4516-8273-18391FA62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A7DD46-7FAE-4579-928B-4D12FD0D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828CD6-E08B-4794-9881-DD74DB92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54DCE0-DA82-4757-8449-3B300A5B1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84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48CFCD-C255-48C4-8807-6EB50096B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9CCD4B9-8579-4C10-AAA4-E898ADFF0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010E71-9F2F-40E8-A0D7-3F4A7D8D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D205A9-1CE9-44A2-943A-174AD423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778804-D7BF-4264-9DFA-E4F84E99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41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C082EEE-6789-486E-A3CA-3CEF4D8F8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542AFB-A898-4E95-A264-8AC1E7E73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7B9365-5FB3-4496-B972-D390F4D9D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ED88A-C382-4321-BC81-3973EC726EA8}" type="datetimeFigureOut">
              <a:rPr lang="pt-BR" smtClean="0"/>
              <a:t>16/04/2021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E85916-7A32-445B-92F2-A31F02A87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C5C2B1-6433-4E23-8223-5F39C6D58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0923C-F2CD-41C3-B2CB-B2374524D7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02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5D9538E-BAC1-47B2-B7F1-BE0340B1C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16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Laticínios Santa Tereza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DF93014-9DCD-4397-96A2-FB989F4219D7}"/>
              </a:ext>
            </a:extLst>
          </p:cNvPr>
          <p:cNvSpPr txBox="1"/>
          <p:nvPr/>
        </p:nvSpPr>
        <p:spPr>
          <a:xfrm>
            <a:off x="346367" y="1581454"/>
            <a:ext cx="5715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>
                    <a:lumMod val="95000"/>
                  </a:schemeClr>
                </a:solidFill>
                <a:latin typeface="Arial Rounded MT Bold" panose="020F0704030504030204" pitchFamily="34" charset="0"/>
              </a:rPr>
              <a:t>  Fundada em 24/08/2004 a Santa Tereza esta desde 01/12/2020 sob nova administração, processa entre 40 e 50 mil litros de leite/dia na média dos últimos 6 meses, tem em seu plano de negócios estar processando 100 mil litros dia até 01/07/21.</a:t>
            </a:r>
          </a:p>
          <a:p>
            <a:endParaRPr lang="pt-BR" sz="2000" dirty="0">
              <a:solidFill>
                <a:schemeClr val="bg1">
                  <a:lumMod val="95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pt-BR" sz="2000" dirty="0">
                <a:solidFill>
                  <a:schemeClr val="bg1">
                    <a:lumMod val="95000"/>
                  </a:schemeClr>
                </a:solidFill>
                <a:latin typeface="Arial Rounded MT Bold" panose="020F0704030504030204" pitchFamily="34" charset="0"/>
              </a:rPr>
              <a:t>  Trabalha com frota própria com 3 caminhões de coleta de leite, 1 carreta de transporte de soro, 2 carreta frigoríficas de transferência e 2 </a:t>
            </a:r>
            <a:r>
              <a:rPr lang="pt-BR" sz="2000" dirty="0" err="1">
                <a:solidFill>
                  <a:schemeClr val="bg1">
                    <a:lumMod val="95000"/>
                  </a:schemeClr>
                </a:solidFill>
                <a:latin typeface="Arial Rounded MT Bold" panose="020F0704030504030204" pitchFamily="34" charset="0"/>
              </a:rPr>
              <a:t>truck</a:t>
            </a:r>
            <a:r>
              <a:rPr lang="pt-BR" sz="2000" dirty="0">
                <a:solidFill>
                  <a:schemeClr val="bg1">
                    <a:lumMod val="95000"/>
                  </a:schemeClr>
                </a:solidFill>
                <a:latin typeface="Arial Rounded MT Bold" panose="020F0704030504030204" pitchFamily="34" charset="0"/>
              </a:rPr>
              <a:t> refrigerado de entrega de produtos acabados. Temos capacidade de processamento imediato de 100.000 litros/dia, podendo chegar em 200 mil com pequenos investimentos até fevereiro de 2022.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CE51227-A2C9-4E7E-8582-5E9B66AAAC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2" r="15975" b="25900"/>
          <a:stretch/>
        </p:blipFill>
        <p:spPr>
          <a:xfrm>
            <a:off x="9259200" y="2041194"/>
            <a:ext cx="2676495" cy="205955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65D7569-9979-4189-AEE7-4029D8317B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" b="24292"/>
          <a:stretch/>
        </p:blipFill>
        <p:spPr>
          <a:xfrm>
            <a:off x="6705604" y="4174963"/>
            <a:ext cx="5285504" cy="2594653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301BD31-042E-4C8E-8B65-9D698EB002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1" t="10948" r="15498" b="10804"/>
          <a:stretch/>
        </p:blipFill>
        <p:spPr>
          <a:xfrm>
            <a:off x="6700947" y="2043323"/>
            <a:ext cx="2472641" cy="205955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18F0DCF4-919D-489D-B2B2-7A80A526AB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7" t="11829" r="26370" b="15890"/>
          <a:stretch/>
        </p:blipFill>
        <p:spPr>
          <a:xfrm>
            <a:off x="9259199" y="147797"/>
            <a:ext cx="2676495" cy="1819178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A8B34CAC-ADD9-43FE-BD5C-6CF7DEC09A4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4" b="46667"/>
          <a:stretch/>
        </p:blipFill>
        <p:spPr>
          <a:xfrm>
            <a:off x="6700946" y="159541"/>
            <a:ext cx="2472641" cy="181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362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9E6679F-AD1C-44F5-A8FF-9EE72D224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678" y="2249403"/>
            <a:ext cx="2407644" cy="286332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5A4CB96-0637-4C10-B48E-4FFF9BA0C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44" y="2222600"/>
            <a:ext cx="2452720" cy="291693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DD8961F-6155-4865-ABF5-4079BB9E0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56" y="2435804"/>
            <a:ext cx="2094171" cy="2490526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A56E09B3-E049-4CB5-8AF0-1BB2F7AFBA62}"/>
              </a:ext>
            </a:extLst>
          </p:cNvPr>
          <p:cNvSpPr/>
          <p:nvPr/>
        </p:nvSpPr>
        <p:spPr>
          <a:xfrm>
            <a:off x="1407747" y="2254849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B3C557-3132-4896-BC5C-2918E211DBDB}"/>
              </a:ext>
            </a:extLst>
          </p:cNvPr>
          <p:cNvSpPr/>
          <p:nvPr/>
        </p:nvSpPr>
        <p:spPr>
          <a:xfrm>
            <a:off x="4761341" y="2277678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24F4F18-91AF-471A-88D7-5DCA6FD89D04}"/>
              </a:ext>
            </a:extLst>
          </p:cNvPr>
          <p:cNvSpPr/>
          <p:nvPr/>
        </p:nvSpPr>
        <p:spPr>
          <a:xfrm>
            <a:off x="8189038" y="2291813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180B82E-5921-444B-9AA8-2F57128BC95F}"/>
              </a:ext>
            </a:extLst>
          </p:cNvPr>
          <p:cNvSpPr txBox="1"/>
          <p:nvPr/>
        </p:nvSpPr>
        <p:spPr>
          <a:xfrm>
            <a:off x="1582289" y="863959"/>
            <a:ext cx="10024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>
                    <a:lumMod val="95000"/>
                  </a:schemeClr>
                </a:solidFill>
                <a:latin typeface="Arial Rounded MT Bold" panose="020F0704030504030204" pitchFamily="34" charset="0"/>
              </a:rPr>
              <a:t>  Hoje trabalhamos com uma grande variedade de queijos e estamos em fase final para processar manteiga em pote e pacote.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402037" y="1607528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</a:t>
            </a:r>
            <a:r>
              <a:rPr lang="pt-BR" sz="2000" dirty="0" err="1">
                <a:solidFill>
                  <a:schemeClr val="bg1"/>
                </a:solidFill>
                <a:latin typeface="Montserrat SemiBold" panose="00000700000000000000" pitchFamily="50" charset="0"/>
              </a:rPr>
              <a:t>Mussarela</a:t>
            </a:r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F0B7C86-C802-422E-84D4-D042B9948505}"/>
              </a:ext>
            </a:extLst>
          </p:cNvPr>
          <p:cNvSpPr txBox="1"/>
          <p:nvPr/>
        </p:nvSpPr>
        <p:spPr>
          <a:xfrm>
            <a:off x="2288661" y="1983132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434F7B6-439B-4111-A361-478BC62037B8}"/>
              </a:ext>
            </a:extLst>
          </p:cNvPr>
          <p:cNvSpPr txBox="1"/>
          <p:nvPr/>
        </p:nvSpPr>
        <p:spPr>
          <a:xfrm>
            <a:off x="4690861" y="1607528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</a:t>
            </a:r>
            <a:r>
              <a:rPr lang="pt-BR" sz="2000" dirty="0" err="1">
                <a:solidFill>
                  <a:schemeClr val="bg1"/>
                </a:solidFill>
                <a:latin typeface="Montserrat SemiBold" panose="00000700000000000000" pitchFamily="50" charset="0"/>
              </a:rPr>
              <a:t>Mussarela</a:t>
            </a:r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A5CCF85-3F7F-42E4-888B-CEB14F442B6E}"/>
              </a:ext>
            </a:extLst>
          </p:cNvPr>
          <p:cNvSpPr txBox="1"/>
          <p:nvPr/>
        </p:nvSpPr>
        <p:spPr>
          <a:xfrm>
            <a:off x="5538756" y="1942362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Fatiado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4650104-C335-416F-A1B6-DEC3A6138857}"/>
              </a:ext>
            </a:extLst>
          </p:cNvPr>
          <p:cNvSpPr txBox="1"/>
          <p:nvPr/>
        </p:nvSpPr>
        <p:spPr>
          <a:xfrm>
            <a:off x="8215959" y="1634332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</a:t>
            </a:r>
            <a:r>
              <a:rPr lang="pt-BR" sz="2000" dirty="0" err="1">
                <a:solidFill>
                  <a:schemeClr val="bg1"/>
                </a:solidFill>
                <a:latin typeface="Montserrat SemiBold" panose="00000700000000000000" pitchFamily="50" charset="0"/>
              </a:rPr>
              <a:t>Mussarela</a:t>
            </a:r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4737741-3D5E-4AE7-9CC4-DC36D6637241}"/>
              </a:ext>
            </a:extLst>
          </p:cNvPr>
          <p:cNvSpPr txBox="1"/>
          <p:nvPr/>
        </p:nvSpPr>
        <p:spPr>
          <a:xfrm>
            <a:off x="9061639" y="2009936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Ralado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17A636A-2B35-4281-8373-63C498FEE3AD}"/>
              </a:ext>
            </a:extLst>
          </p:cNvPr>
          <p:cNvSpPr txBox="1"/>
          <p:nvPr/>
        </p:nvSpPr>
        <p:spPr>
          <a:xfrm>
            <a:off x="4678348" y="5105779"/>
            <a:ext cx="26353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Fatiado 150 gr.</a:t>
            </a:r>
          </a:p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Fatiado 400 gr.</a:t>
            </a:r>
          </a:p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Variável média 500 gr.</a:t>
            </a:r>
          </a:p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Fatiado 800 gr.</a:t>
            </a:r>
          </a:p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Fatiado 2 kg.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D60BE59-DDC2-4E3B-BA20-7A7AE8DA17A6}"/>
              </a:ext>
            </a:extLst>
          </p:cNvPr>
          <p:cNvSpPr txBox="1"/>
          <p:nvPr/>
        </p:nvSpPr>
        <p:spPr>
          <a:xfrm>
            <a:off x="1373354" y="5064835"/>
            <a:ext cx="263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Média 4 kg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342991E-B377-4466-B5EB-5E21D9E0A0D7}"/>
              </a:ext>
            </a:extLst>
          </p:cNvPr>
          <p:cNvSpPr txBox="1"/>
          <p:nvPr/>
        </p:nvSpPr>
        <p:spPr>
          <a:xfrm>
            <a:off x="8158834" y="5082867"/>
            <a:ext cx="263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Média 4 kg</a:t>
            </a:r>
          </a:p>
        </p:txBody>
      </p:sp>
    </p:spTree>
    <p:extLst>
      <p:ext uri="{BB962C8B-B14F-4D97-AF65-F5344CB8AC3E}">
        <p14:creationId xmlns:p14="http://schemas.microsoft.com/office/powerpoint/2010/main" val="4207592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56E09B3-E049-4CB5-8AF0-1BB2F7AFBA62}"/>
              </a:ext>
            </a:extLst>
          </p:cNvPr>
          <p:cNvSpPr/>
          <p:nvPr/>
        </p:nvSpPr>
        <p:spPr>
          <a:xfrm>
            <a:off x="1407747" y="2254849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B3C557-3132-4896-BC5C-2918E211DBDB}"/>
              </a:ext>
            </a:extLst>
          </p:cNvPr>
          <p:cNvSpPr/>
          <p:nvPr/>
        </p:nvSpPr>
        <p:spPr>
          <a:xfrm>
            <a:off x="4761341" y="2277678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24F4F18-91AF-471A-88D7-5DCA6FD89D04}"/>
              </a:ext>
            </a:extLst>
          </p:cNvPr>
          <p:cNvSpPr/>
          <p:nvPr/>
        </p:nvSpPr>
        <p:spPr>
          <a:xfrm>
            <a:off x="8189038" y="2291813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402037" y="1607528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Colonial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F0B7C86-C802-422E-84D4-D042B9948505}"/>
              </a:ext>
            </a:extLst>
          </p:cNvPr>
          <p:cNvSpPr txBox="1"/>
          <p:nvPr/>
        </p:nvSpPr>
        <p:spPr>
          <a:xfrm>
            <a:off x="1989842" y="1969901"/>
            <a:ext cx="1234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Gramas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434F7B6-439B-4111-A361-478BC62037B8}"/>
              </a:ext>
            </a:extLst>
          </p:cNvPr>
          <p:cNvSpPr txBox="1"/>
          <p:nvPr/>
        </p:nvSpPr>
        <p:spPr>
          <a:xfrm>
            <a:off x="4690861" y="1607528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Colonial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A5CCF85-3F7F-42E4-888B-CEB14F442B6E}"/>
              </a:ext>
            </a:extLst>
          </p:cNvPr>
          <p:cNvSpPr txBox="1"/>
          <p:nvPr/>
        </p:nvSpPr>
        <p:spPr>
          <a:xfrm>
            <a:off x="5538756" y="1942362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Kg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4650104-C335-416F-A1B6-DEC3A6138857}"/>
              </a:ext>
            </a:extLst>
          </p:cNvPr>
          <p:cNvSpPr txBox="1"/>
          <p:nvPr/>
        </p:nvSpPr>
        <p:spPr>
          <a:xfrm>
            <a:off x="8215959" y="1634332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Nova embalagem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4737741-3D5E-4AE7-9CC4-DC36D6637241}"/>
              </a:ext>
            </a:extLst>
          </p:cNvPr>
          <p:cNvSpPr txBox="1"/>
          <p:nvPr/>
        </p:nvSpPr>
        <p:spPr>
          <a:xfrm>
            <a:off x="9061639" y="2009936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Colonial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17A636A-2B35-4281-8373-63C498FEE3AD}"/>
              </a:ext>
            </a:extLst>
          </p:cNvPr>
          <p:cNvSpPr txBox="1"/>
          <p:nvPr/>
        </p:nvSpPr>
        <p:spPr>
          <a:xfrm>
            <a:off x="4761341" y="5121945"/>
            <a:ext cx="263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2 Kg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D60BE59-DDC2-4E3B-BA20-7A7AE8DA17A6}"/>
              </a:ext>
            </a:extLst>
          </p:cNvPr>
          <p:cNvSpPr txBox="1"/>
          <p:nvPr/>
        </p:nvSpPr>
        <p:spPr>
          <a:xfrm>
            <a:off x="1373354" y="5064835"/>
            <a:ext cx="263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800 gramas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BE138F7-1FFA-49CE-8EAF-F058DBF72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408" y="2620555"/>
            <a:ext cx="1732657" cy="2060589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C58A3977-A327-47C7-9C2E-7E03B2D67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129" y="2283642"/>
            <a:ext cx="2259322" cy="268693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8288651-BD97-4296-A2F1-D7DDA9C4B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484" y="2367548"/>
            <a:ext cx="2518769" cy="246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3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584902" y="873811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Creme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7434F7B6-439B-4111-A361-478BC62037B8}"/>
              </a:ext>
            </a:extLst>
          </p:cNvPr>
          <p:cNvSpPr txBox="1"/>
          <p:nvPr/>
        </p:nvSpPr>
        <p:spPr>
          <a:xfrm>
            <a:off x="6553820" y="1923668"/>
            <a:ext cx="3784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Montserrat SemiBold" panose="00000700000000000000" pitchFamily="50" charset="0"/>
              </a:rPr>
              <a:t>Creme 70% de</a:t>
            </a:r>
          </a:p>
          <a:p>
            <a:r>
              <a:rPr lang="pt-BR" sz="2400" dirty="0">
                <a:solidFill>
                  <a:schemeClr val="bg1"/>
                </a:solidFill>
                <a:latin typeface="Montserrat SemiBold" panose="00000700000000000000" pitchFamily="50" charset="0"/>
              </a:rPr>
              <a:t>Gordura</a:t>
            </a:r>
          </a:p>
          <a:p>
            <a:r>
              <a:rPr lang="pt-BR" sz="2400" dirty="0">
                <a:solidFill>
                  <a:schemeClr val="bg1"/>
                </a:solidFill>
                <a:latin typeface="Montserrat SemiBold" panose="00000700000000000000" pitchFamily="50" charset="0"/>
              </a:rPr>
              <a:t>paletizado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D8A1714-1479-4D1A-A609-EAAF4F7B5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22" y="1604065"/>
            <a:ext cx="3654228" cy="499375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4F42109-CA58-455E-9998-9820629D9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768" y="3903260"/>
            <a:ext cx="7714378" cy="2694561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EFFA7A3A-6ECE-4BFC-8367-41FA004124F9}"/>
              </a:ext>
            </a:extLst>
          </p:cNvPr>
          <p:cNvSpPr/>
          <p:nvPr/>
        </p:nvSpPr>
        <p:spPr>
          <a:xfrm>
            <a:off x="6481574" y="1580461"/>
            <a:ext cx="2600925" cy="1886745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258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584902" y="873811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Coalho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71680E-BC2C-4C7A-BF6D-47D55B2462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"/>
          <a:stretch/>
        </p:blipFill>
        <p:spPr>
          <a:xfrm>
            <a:off x="7614317" y="13648"/>
            <a:ext cx="4583513" cy="68580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5F22B312-8599-4F3B-8042-7C421A0B9627}"/>
              </a:ext>
            </a:extLst>
          </p:cNvPr>
          <p:cNvSpPr/>
          <p:nvPr/>
        </p:nvSpPr>
        <p:spPr>
          <a:xfrm>
            <a:off x="837060" y="2185167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10BC99F-F748-458A-8A98-22B86E3BFC4F}"/>
              </a:ext>
            </a:extLst>
          </p:cNvPr>
          <p:cNvSpPr/>
          <p:nvPr/>
        </p:nvSpPr>
        <p:spPr>
          <a:xfrm>
            <a:off x="4190654" y="2207996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B1247FC-71CF-4F6B-B0E5-DDCFF248AA0B}"/>
              </a:ext>
            </a:extLst>
          </p:cNvPr>
          <p:cNvSpPr txBox="1"/>
          <p:nvPr/>
        </p:nvSpPr>
        <p:spPr>
          <a:xfrm>
            <a:off x="831350" y="1537846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Coalho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E79CC82-0D64-4C85-8952-AA189DED9EF0}"/>
              </a:ext>
            </a:extLst>
          </p:cNvPr>
          <p:cNvSpPr txBox="1"/>
          <p:nvPr/>
        </p:nvSpPr>
        <p:spPr>
          <a:xfrm>
            <a:off x="1419155" y="1900219"/>
            <a:ext cx="1234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3E0D1A0-AF99-467E-A5DF-5485DF50AE34}"/>
              </a:ext>
            </a:extLst>
          </p:cNvPr>
          <p:cNvSpPr txBox="1"/>
          <p:nvPr/>
        </p:nvSpPr>
        <p:spPr>
          <a:xfrm>
            <a:off x="4120174" y="1537846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Queijo Coalho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99CE6F5-F8FF-4AFB-8213-A157283E31F1}"/>
              </a:ext>
            </a:extLst>
          </p:cNvPr>
          <p:cNvSpPr txBox="1"/>
          <p:nvPr/>
        </p:nvSpPr>
        <p:spPr>
          <a:xfrm>
            <a:off x="4968069" y="1872680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Palito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A5B1C1E-2944-438E-B378-FE7DE047F3F4}"/>
              </a:ext>
            </a:extLst>
          </p:cNvPr>
          <p:cNvSpPr txBox="1"/>
          <p:nvPr/>
        </p:nvSpPr>
        <p:spPr>
          <a:xfrm>
            <a:off x="4190654" y="5052263"/>
            <a:ext cx="263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500 Gramas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1625AD3-0E0A-4CEF-9194-3752053C8E9C}"/>
              </a:ext>
            </a:extLst>
          </p:cNvPr>
          <p:cNvSpPr txBox="1"/>
          <p:nvPr/>
        </p:nvSpPr>
        <p:spPr>
          <a:xfrm>
            <a:off x="802667" y="4995153"/>
            <a:ext cx="263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Coalho Pedaço</a:t>
            </a:r>
          </a:p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Coalho 2 Kg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A8D88C6-DED4-49CD-9472-0D6E1D8E8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4" y="2300329"/>
            <a:ext cx="1517554" cy="2586127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614AEDE0-6A9E-4A11-BA9F-3D514FA628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64" y="2700753"/>
            <a:ext cx="1314915" cy="1824471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FB425677-F56B-437D-AA19-2C78F17C9F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063" y="2711434"/>
            <a:ext cx="1314915" cy="18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3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584902" y="873811"/>
            <a:ext cx="2635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Manteiga</a:t>
            </a:r>
          </a:p>
          <a:p>
            <a:endParaRPr lang="pt-BR" sz="2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F22B312-8599-4F3B-8042-7C421A0B9627}"/>
              </a:ext>
            </a:extLst>
          </p:cNvPr>
          <p:cNvSpPr/>
          <p:nvPr/>
        </p:nvSpPr>
        <p:spPr>
          <a:xfrm>
            <a:off x="2734099" y="2282913"/>
            <a:ext cx="2600925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10BC99F-F748-458A-8A98-22B86E3BFC4F}"/>
              </a:ext>
            </a:extLst>
          </p:cNvPr>
          <p:cNvSpPr/>
          <p:nvPr/>
        </p:nvSpPr>
        <p:spPr>
          <a:xfrm>
            <a:off x="6087693" y="2305742"/>
            <a:ext cx="3506683" cy="2809986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B1247FC-71CF-4F6B-B0E5-DDCFF248AA0B}"/>
              </a:ext>
            </a:extLst>
          </p:cNvPr>
          <p:cNvSpPr txBox="1"/>
          <p:nvPr/>
        </p:nvSpPr>
        <p:spPr>
          <a:xfrm>
            <a:off x="3232757" y="1672836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Manteiga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E79CC82-0D64-4C85-8952-AA189DED9EF0}"/>
              </a:ext>
            </a:extLst>
          </p:cNvPr>
          <p:cNvSpPr txBox="1"/>
          <p:nvPr/>
        </p:nvSpPr>
        <p:spPr>
          <a:xfrm>
            <a:off x="3602382" y="1983009"/>
            <a:ext cx="1234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3E0D1A0-AF99-467E-A5DF-5485DF50AE34}"/>
              </a:ext>
            </a:extLst>
          </p:cNvPr>
          <p:cNvSpPr txBox="1"/>
          <p:nvPr/>
        </p:nvSpPr>
        <p:spPr>
          <a:xfrm>
            <a:off x="6661937" y="1615726"/>
            <a:ext cx="263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Manteiga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99CE6F5-F8FF-4AFB-8213-A157283E31F1}"/>
              </a:ext>
            </a:extLst>
          </p:cNvPr>
          <p:cNvSpPr txBox="1"/>
          <p:nvPr/>
        </p:nvSpPr>
        <p:spPr>
          <a:xfrm>
            <a:off x="6960644" y="1970426"/>
            <a:ext cx="1114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Pacote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A5B1C1E-2944-438E-B378-FE7DE047F3F4}"/>
              </a:ext>
            </a:extLst>
          </p:cNvPr>
          <p:cNvSpPr txBox="1"/>
          <p:nvPr/>
        </p:nvSpPr>
        <p:spPr>
          <a:xfrm>
            <a:off x="6087693" y="5150009"/>
            <a:ext cx="263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5 kg </a:t>
            </a:r>
          </a:p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25 kg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1625AD3-0E0A-4CEF-9194-3752053C8E9C}"/>
              </a:ext>
            </a:extLst>
          </p:cNvPr>
          <p:cNvSpPr txBox="1"/>
          <p:nvPr/>
        </p:nvSpPr>
        <p:spPr>
          <a:xfrm>
            <a:off x="2699706" y="5092899"/>
            <a:ext cx="263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ontserrat SemiBold" panose="00000700000000000000" pitchFamily="50" charset="0"/>
              </a:rPr>
              <a:t>200 g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E37134C-00AE-46C9-A6ED-B82F8A127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26" y="2015836"/>
            <a:ext cx="2707402" cy="32198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A66A84A-502C-44FB-BB1B-DA93F7429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637" y="2922760"/>
            <a:ext cx="3258867" cy="14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3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-8307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584902" y="873811"/>
            <a:ext cx="2635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Provolone</a:t>
            </a:r>
          </a:p>
          <a:p>
            <a:endParaRPr lang="pt-BR" sz="2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B1247FC-71CF-4F6B-B0E5-DDCFF248AA0B}"/>
              </a:ext>
            </a:extLst>
          </p:cNvPr>
          <p:cNvSpPr txBox="1"/>
          <p:nvPr/>
        </p:nvSpPr>
        <p:spPr>
          <a:xfrm>
            <a:off x="3308690" y="1581697"/>
            <a:ext cx="2635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Provolone 2 k</a:t>
            </a:r>
          </a:p>
          <a:p>
            <a:endParaRPr lang="pt-BR" sz="2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Provolone Pedaço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0AE5438-9E54-43E2-89FA-A25543225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55" y="1519486"/>
            <a:ext cx="2220222" cy="454526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E00648A-1D96-4BD3-8577-270443DA6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94062" y="2469578"/>
            <a:ext cx="2103124" cy="50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7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15016C4-13CC-4B6C-9E94-5C4A081E0416}"/>
              </a:ext>
            </a:extLst>
          </p:cNvPr>
          <p:cNvSpPr/>
          <p:nvPr/>
        </p:nvSpPr>
        <p:spPr>
          <a:xfrm>
            <a:off x="-8307" y="0"/>
            <a:ext cx="12192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D5AE9AC-F79E-4E25-80DA-D489E60A7D5C}"/>
              </a:ext>
            </a:extLst>
          </p:cNvPr>
          <p:cNvSpPr/>
          <p:nvPr/>
        </p:nvSpPr>
        <p:spPr>
          <a:xfrm>
            <a:off x="360222" y="0"/>
            <a:ext cx="1061380" cy="983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8D1DB5B-1C53-4A27-958D-9453423BE4A2}"/>
              </a:ext>
            </a:extLst>
          </p:cNvPr>
          <p:cNvSpPr/>
          <p:nvPr/>
        </p:nvSpPr>
        <p:spPr>
          <a:xfrm>
            <a:off x="360222" y="692724"/>
            <a:ext cx="1061380" cy="6511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CB56DD-D4AD-4648-945F-CFEEB0DEE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7" y="138548"/>
            <a:ext cx="1061380" cy="98367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763A04A-0A9F-4DD9-AC55-6F6BC231E508}"/>
              </a:ext>
            </a:extLst>
          </p:cNvPr>
          <p:cNvSpPr txBox="1"/>
          <p:nvPr/>
        </p:nvSpPr>
        <p:spPr>
          <a:xfrm>
            <a:off x="1579418" y="337995"/>
            <a:ext cx="501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Montserrat SemiBold" panose="00000700000000000000" pitchFamily="50" charset="0"/>
              </a:rPr>
              <a:t>Produtos Santa Tereza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F725272-35B0-4BE7-A70C-8EF5609241AE}"/>
              </a:ext>
            </a:extLst>
          </p:cNvPr>
          <p:cNvSpPr txBox="1"/>
          <p:nvPr/>
        </p:nvSpPr>
        <p:spPr>
          <a:xfrm>
            <a:off x="1584902" y="873811"/>
            <a:ext cx="2635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Contato </a:t>
            </a:r>
          </a:p>
          <a:p>
            <a:endParaRPr lang="pt-BR" sz="2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E24F58-CA80-416B-B8BF-652422282569}"/>
              </a:ext>
            </a:extLst>
          </p:cNvPr>
          <p:cNvSpPr/>
          <p:nvPr/>
        </p:nvSpPr>
        <p:spPr>
          <a:xfrm>
            <a:off x="3556726" y="2445062"/>
            <a:ext cx="5363570" cy="45719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59759C8-C93A-4DA5-8FA3-AC998C4769F1}"/>
              </a:ext>
            </a:extLst>
          </p:cNvPr>
          <p:cNvSpPr txBox="1"/>
          <p:nvPr/>
        </p:nvSpPr>
        <p:spPr>
          <a:xfrm>
            <a:off x="3452375" y="2091119"/>
            <a:ext cx="5623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E--mail: Jair@santatereza.ind.br</a:t>
            </a:r>
          </a:p>
          <a:p>
            <a:endParaRPr lang="pt-BR" sz="2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C7314513-4FF9-4667-89A9-338C30236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00" y="3720349"/>
            <a:ext cx="6624535" cy="46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90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4047</TotalTime>
  <Words>253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Arial Rounded MT Bold</vt:lpstr>
      <vt:lpstr>Calibri</vt:lpstr>
      <vt:lpstr>Calibri Light</vt:lpstr>
      <vt:lpstr>Montserrat SemiBold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5547996001723</dc:creator>
  <cp:lastModifiedBy>5547996001723</cp:lastModifiedBy>
  <cp:revision>20</cp:revision>
  <dcterms:created xsi:type="dcterms:W3CDTF">2021-03-07T17:56:59Z</dcterms:created>
  <dcterms:modified xsi:type="dcterms:W3CDTF">2021-04-16T13:50:16Z</dcterms:modified>
</cp:coreProperties>
</file>